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6" r:id="rId4"/>
    <p:sldId id="287" r:id="rId5"/>
    <p:sldId id="258" r:id="rId6"/>
    <p:sldId id="259" r:id="rId7"/>
    <p:sldId id="288" r:id="rId8"/>
    <p:sldId id="289" r:id="rId9"/>
    <p:sldId id="260" r:id="rId10"/>
    <p:sldId id="290" r:id="rId11"/>
    <p:sldId id="261"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94" d="100"/>
          <a:sy n="94" d="100"/>
        </p:scale>
        <p:origin x="110"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748C-C006-4241-87E4-5B68D17700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0D4F59-2B30-43B0-9539-7E62C96F00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9C005A-1872-4B76-A6D2-00FE65E4DA09}"/>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5" name="Footer Placeholder 4">
            <a:extLst>
              <a:ext uri="{FF2B5EF4-FFF2-40B4-BE49-F238E27FC236}">
                <a16:creationId xmlns:a16="http://schemas.microsoft.com/office/drawing/2014/main" id="{2C497349-8BCC-42B8-94E2-7DF8709D93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BE42A5-6EC6-4B70-87B6-C97795B1F065}"/>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891639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B720-9DBB-4E25-9CE1-D085CD8DCBF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D406FC-DAD6-47AB-8172-E771EEA774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A41DE4-3DC8-497C-B16C-6724ACCAD0F8}"/>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5" name="Footer Placeholder 4">
            <a:extLst>
              <a:ext uri="{FF2B5EF4-FFF2-40B4-BE49-F238E27FC236}">
                <a16:creationId xmlns:a16="http://schemas.microsoft.com/office/drawing/2014/main" id="{EFE13A3A-BDAF-4738-950A-58B8F442D5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A833EA-4EA8-42F6-8363-6C63CA49F3F6}"/>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4142372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859A17-CB88-4D6C-A9E3-18F20E88EA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CFFC65-E8BC-489D-937D-97F3422664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9EEAE2-3E11-413C-BB29-023F8B1B735A}"/>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5" name="Footer Placeholder 4">
            <a:extLst>
              <a:ext uri="{FF2B5EF4-FFF2-40B4-BE49-F238E27FC236}">
                <a16:creationId xmlns:a16="http://schemas.microsoft.com/office/drawing/2014/main" id="{1BE91FDE-0ECE-41DA-89D1-B8D123AA93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F57889-9F5A-48B1-B736-5601D79F0808}"/>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98725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08445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D27D-6E26-44D0-B1DE-BDCC00E540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3D6139-9E4F-4B6A-A719-F444791AE1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8A4C7F-7E25-4959-912E-E9ADC05A6C26}"/>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5" name="Footer Placeholder 4">
            <a:extLst>
              <a:ext uri="{FF2B5EF4-FFF2-40B4-BE49-F238E27FC236}">
                <a16:creationId xmlns:a16="http://schemas.microsoft.com/office/drawing/2014/main" id="{41CFE4D0-6560-4687-9DC0-181DB895ED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D088C3-4344-433D-95ED-924FDFF0D58D}"/>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50257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5537-028E-4066-AD3D-066DE6A352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C186D3-9DA5-4297-82FA-A70D09A7EF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A9E3C8-31CC-461D-B85E-EC051D965384}"/>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5" name="Footer Placeholder 4">
            <a:extLst>
              <a:ext uri="{FF2B5EF4-FFF2-40B4-BE49-F238E27FC236}">
                <a16:creationId xmlns:a16="http://schemas.microsoft.com/office/drawing/2014/main" id="{639366BF-A800-4D18-9AB9-352C062AC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DCBF89-279E-494D-8CFB-4F6C5A181B13}"/>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7593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8718-9EFA-4B02-96D9-4A0302B285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FACA64-D41E-4A9B-BF11-97F3CF3E0B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BBFE20-0842-4456-8F11-4D1AAB049E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58FD50-58E8-48A0-AFE5-0187081B4467}"/>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6" name="Footer Placeholder 5">
            <a:extLst>
              <a:ext uri="{FF2B5EF4-FFF2-40B4-BE49-F238E27FC236}">
                <a16:creationId xmlns:a16="http://schemas.microsoft.com/office/drawing/2014/main" id="{6AB16493-0EDF-482C-B8E6-5E6CD56114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0060CC-9048-4A65-B971-03E5E0271B75}"/>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4233458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79927-1DC7-40DA-B4F9-22D30CBD70E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D714CF-E2D2-4D6A-A2B8-6EE41E43CA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A53F11-CE9D-4C61-A751-28BC315A8C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DFB39A-F736-411A-B6AA-C66970E96F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0FF2C-BA6F-4447-BFC6-FF8FEB3846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F78DBEF-1570-4C25-9AC3-E49C66CC7145}"/>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8" name="Footer Placeholder 7">
            <a:extLst>
              <a:ext uri="{FF2B5EF4-FFF2-40B4-BE49-F238E27FC236}">
                <a16:creationId xmlns:a16="http://schemas.microsoft.com/office/drawing/2014/main" id="{4D96FC07-8A4A-4837-B81D-A6E6CB199E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6EF1916-FC48-4735-8704-F0149E8A97DB}"/>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379530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3800-1306-4103-B635-8FB6D1CFFD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F1C56FC-E9F3-4B3D-AEAD-51A328D97FFC}"/>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4" name="Footer Placeholder 3">
            <a:extLst>
              <a:ext uri="{FF2B5EF4-FFF2-40B4-BE49-F238E27FC236}">
                <a16:creationId xmlns:a16="http://schemas.microsoft.com/office/drawing/2014/main" id="{44D7D824-3A01-432E-88C1-931933B24E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7C5EEC9-CE29-42DC-B7C7-A47EC1718C1E}"/>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684679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0EC5A-98C6-4232-9C44-101597DF1A97}"/>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3" name="Footer Placeholder 2">
            <a:extLst>
              <a:ext uri="{FF2B5EF4-FFF2-40B4-BE49-F238E27FC236}">
                <a16:creationId xmlns:a16="http://schemas.microsoft.com/office/drawing/2014/main" id="{9272C958-04FD-4186-9937-2FB999F9514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504BCD-A3B5-465D-8490-BB48814D3BD6}"/>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3674702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5342-AD9E-498F-9AD8-519001749B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BCB26E-AB79-44E8-B81A-E5B72DFEE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E7AFAF8-7FFD-4AB2-A73C-6FBEE6EDAB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EF94A-C800-48D2-BD86-7FA8E15BE3B5}"/>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6" name="Footer Placeholder 5">
            <a:extLst>
              <a:ext uri="{FF2B5EF4-FFF2-40B4-BE49-F238E27FC236}">
                <a16:creationId xmlns:a16="http://schemas.microsoft.com/office/drawing/2014/main" id="{FBCB0EFC-5256-4483-A23B-98D82C6C34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35EF6F-12F6-4A8A-9163-BD48E255A9B0}"/>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31840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2F62-716F-4E9B-A309-CEFA04CA8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CAF624-563F-438B-92CB-D908C842C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D9326F5-F45B-48BA-9C09-65AE88DB4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346B5B-8C25-483E-B656-529D095F49F4}"/>
              </a:ext>
            </a:extLst>
          </p:cNvPr>
          <p:cNvSpPr>
            <a:spLocks noGrp="1"/>
          </p:cNvSpPr>
          <p:nvPr>
            <p:ph type="dt" sz="half" idx="10"/>
          </p:nvPr>
        </p:nvSpPr>
        <p:spPr/>
        <p:txBody>
          <a:bodyPr/>
          <a:lstStyle/>
          <a:p>
            <a:fld id="{C1446CC2-EC25-4877-9324-8E6B392E2242}" type="datetimeFigureOut">
              <a:rPr lang="en-IN" smtClean="0"/>
              <a:t>08-08-2022</a:t>
            </a:fld>
            <a:endParaRPr lang="en-IN"/>
          </a:p>
        </p:txBody>
      </p:sp>
      <p:sp>
        <p:nvSpPr>
          <p:cNvPr id="6" name="Footer Placeholder 5">
            <a:extLst>
              <a:ext uri="{FF2B5EF4-FFF2-40B4-BE49-F238E27FC236}">
                <a16:creationId xmlns:a16="http://schemas.microsoft.com/office/drawing/2014/main" id="{CB2BDFB4-265C-4554-A5CE-E1AF9D1227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B09778-1C69-4157-BF3D-4773612A0365}"/>
              </a:ext>
            </a:extLst>
          </p:cNvPr>
          <p:cNvSpPr>
            <a:spLocks noGrp="1"/>
          </p:cNvSpPr>
          <p:nvPr>
            <p:ph type="sldNum" sz="quarter" idx="12"/>
          </p:nvPr>
        </p:nvSpPr>
        <p:spPr/>
        <p:txBody>
          <a:bodyPr/>
          <a:lstStyle/>
          <a:p>
            <a:fld id="{A27C31DC-0250-48BF-812C-FEEB12CA24AF}" type="slidenum">
              <a:rPr lang="en-IN" smtClean="0"/>
              <a:t>‹#›</a:t>
            </a:fld>
            <a:endParaRPr lang="en-IN"/>
          </a:p>
        </p:txBody>
      </p:sp>
    </p:spTree>
    <p:extLst>
      <p:ext uri="{BB962C8B-B14F-4D97-AF65-F5344CB8AC3E}">
        <p14:creationId xmlns:p14="http://schemas.microsoft.com/office/powerpoint/2010/main" val="1982029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1279C-D7EC-4834-90DE-5441CF594D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89D870-7D7A-4D95-A98C-65019CC6C9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3E2731-9320-43AC-9952-C8DCF291FD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46CC2-EC25-4877-9324-8E6B392E2242}" type="datetimeFigureOut">
              <a:rPr lang="en-IN" smtClean="0"/>
              <a:t>08-08-2022</a:t>
            </a:fld>
            <a:endParaRPr lang="en-IN"/>
          </a:p>
        </p:txBody>
      </p:sp>
      <p:sp>
        <p:nvSpPr>
          <p:cNvPr id="5" name="Footer Placeholder 4">
            <a:extLst>
              <a:ext uri="{FF2B5EF4-FFF2-40B4-BE49-F238E27FC236}">
                <a16:creationId xmlns:a16="http://schemas.microsoft.com/office/drawing/2014/main" id="{DD195C7F-A3CD-4079-B5A6-575BEF6EB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D4532FF-3406-4A07-9735-DF0C97797B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C31DC-0250-48BF-812C-FEEB12CA24AF}" type="slidenum">
              <a:rPr lang="en-IN" smtClean="0"/>
              <a:t>‹#›</a:t>
            </a:fld>
            <a:endParaRPr lang="en-IN"/>
          </a:p>
        </p:txBody>
      </p:sp>
    </p:spTree>
    <p:extLst>
      <p:ext uri="{BB962C8B-B14F-4D97-AF65-F5344CB8AC3E}">
        <p14:creationId xmlns:p14="http://schemas.microsoft.com/office/powerpoint/2010/main" val="1432555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skishore04/Tracking-a-Lost-Person.git"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CFE6-4994-446E-B27A-ED9BCAD62211}"/>
              </a:ext>
            </a:extLst>
          </p:cNvPr>
          <p:cNvSpPr>
            <a:spLocks noGrp="1"/>
          </p:cNvSpPr>
          <p:nvPr>
            <p:ph type="ctrTitle"/>
          </p:nvPr>
        </p:nvSpPr>
        <p:spPr>
          <a:xfrm>
            <a:off x="1246094" y="429904"/>
            <a:ext cx="9699812" cy="2387600"/>
          </a:xfrm>
        </p:spPr>
        <p:txBody>
          <a:bodyPr>
            <a:normAutofit/>
          </a:bodyPr>
          <a:lstStyle/>
          <a:p>
            <a:r>
              <a:rPr lang="en-IN" sz="4400" dirty="0">
                <a:solidFill>
                  <a:schemeClr val="accent1">
                    <a:lumMod val="75000"/>
                  </a:schemeClr>
                </a:solidFill>
              </a:rPr>
              <a:t>Database Management Systems</a:t>
            </a:r>
            <a:br>
              <a:rPr lang="en-IN" dirty="0">
                <a:solidFill>
                  <a:schemeClr val="accent1">
                    <a:lumMod val="75000"/>
                  </a:schemeClr>
                </a:solidFill>
              </a:rPr>
            </a:br>
            <a:r>
              <a:rPr lang="en-IN" dirty="0">
                <a:solidFill>
                  <a:schemeClr val="accent1">
                    <a:lumMod val="75000"/>
                  </a:schemeClr>
                </a:solidFill>
                <a:latin typeface="Algerian" panose="04020705040A02060702" pitchFamily="82" charset="0"/>
              </a:rPr>
              <a:t>Tracking a Lost person</a:t>
            </a:r>
            <a:endParaRPr lang="en-IN" dirty="0">
              <a:solidFill>
                <a:schemeClr val="accent2">
                  <a:lumMod val="50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827370EC-E742-4D78-A1C2-EAF840F46BFE}"/>
              </a:ext>
            </a:extLst>
          </p:cNvPr>
          <p:cNvSpPr>
            <a:spLocks noGrp="1"/>
          </p:cNvSpPr>
          <p:nvPr>
            <p:ph type="subTitle" idx="1"/>
          </p:nvPr>
        </p:nvSpPr>
        <p:spPr>
          <a:xfrm>
            <a:off x="1524000" y="3602037"/>
            <a:ext cx="9144000" cy="2923049"/>
          </a:xfrm>
        </p:spPr>
        <p:txBody>
          <a:bodyPr>
            <a:normAutofit lnSpcReduction="10000"/>
          </a:bodyPr>
          <a:lstStyle/>
          <a:p>
            <a:r>
              <a:rPr lang="en-IN" dirty="0">
                <a:solidFill>
                  <a:schemeClr val="accent6">
                    <a:lumMod val="75000"/>
                  </a:schemeClr>
                </a:solidFill>
              </a:rPr>
              <a:t>By</a:t>
            </a:r>
          </a:p>
          <a:p>
            <a:r>
              <a:rPr lang="en-IN" dirty="0">
                <a:solidFill>
                  <a:schemeClr val="accent6">
                    <a:lumMod val="75000"/>
                  </a:schemeClr>
                </a:solidFill>
              </a:rPr>
              <a:t>SAGAR -2110030164</a:t>
            </a:r>
          </a:p>
          <a:p>
            <a:r>
              <a:rPr lang="en-IN" dirty="0">
                <a:solidFill>
                  <a:schemeClr val="accent6">
                    <a:lumMod val="75000"/>
                  </a:schemeClr>
                </a:solidFill>
              </a:rPr>
              <a:t>BEJUGAMA SAI KISHORE-2110030316</a:t>
            </a:r>
          </a:p>
          <a:p>
            <a:r>
              <a:rPr lang="en-IN" dirty="0">
                <a:solidFill>
                  <a:schemeClr val="accent6">
                    <a:lumMod val="75000"/>
                  </a:schemeClr>
                </a:solidFill>
              </a:rPr>
              <a:t>BADE ASHRITH-2110030329</a:t>
            </a:r>
          </a:p>
          <a:p>
            <a:r>
              <a:rPr lang="en-IN" dirty="0">
                <a:solidFill>
                  <a:schemeClr val="accent6">
                    <a:lumMod val="75000"/>
                  </a:schemeClr>
                </a:solidFill>
              </a:rPr>
              <a:t>BHARGAV PANIGRAHI-2110030342</a:t>
            </a:r>
          </a:p>
          <a:p>
            <a:r>
              <a:rPr lang="en-IN" dirty="0">
                <a:solidFill>
                  <a:schemeClr val="accent2">
                    <a:lumMod val="75000"/>
                  </a:schemeClr>
                </a:solidFill>
              </a:rPr>
              <a:t>Under the guidance of </a:t>
            </a:r>
          </a:p>
          <a:p>
            <a:r>
              <a:rPr lang="en-IN" dirty="0">
                <a:solidFill>
                  <a:schemeClr val="accent2">
                    <a:lumMod val="75000"/>
                  </a:schemeClr>
                </a:solidFill>
              </a:rPr>
              <a:t>P. </a:t>
            </a:r>
            <a:r>
              <a:rPr lang="en-IN" dirty="0" err="1">
                <a:solidFill>
                  <a:schemeClr val="accent2">
                    <a:lumMod val="75000"/>
                  </a:schemeClr>
                </a:solidFill>
              </a:rPr>
              <a:t>Sree</a:t>
            </a:r>
            <a:r>
              <a:rPr lang="en-IN" dirty="0">
                <a:solidFill>
                  <a:schemeClr val="accent2">
                    <a:lumMod val="75000"/>
                  </a:schemeClr>
                </a:solidFill>
              </a:rPr>
              <a:t> Lakshmi</a:t>
            </a:r>
          </a:p>
        </p:txBody>
      </p:sp>
    </p:spTree>
    <p:extLst>
      <p:ext uri="{BB962C8B-B14F-4D97-AF65-F5344CB8AC3E}">
        <p14:creationId xmlns:p14="http://schemas.microsoft.com/office/powerpoint/2010/main" val="3271420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B46A2-4EBE-C6E5-0A0B-0F9137E7626B}"/>
              </a:ext>
            </a:extLst>
          </p:cNvPr>
          <p:cNvPicPr>
            <a:picLocks noChangeAspect="1"/>
          </p:cNvPicPr>
          <p:nvPr/>
        </p:nvPicPr>
        <p:blipFill>
          <a:blip r:embed="rId2"/>
          <a:stretch>
            <a:fillRect/>
          </a:stretch>
        </p:blipFill>
        <p:spPr>
          <a:xfrm>
            <a:off x="1853082" y="122068"/>
            <a:ext cx="7345203" cy="6613863"/>
          </a:xfrm>
          <a:prstGeom prst="rect">
            <a:avLst/>
          </a:prstGeom>
        </p:spPr>
      </p:pic>
    </p:spTree>
    <p:extLst>
      <p:ext uri="{BB962C8B-B14F-4D97-AF65-F5344CB8AC3E}">
        <p14:creationId xmlns:p14="http://schemas.microsoft.com/office/powerpoint/2010/main" val="295152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2495-BC54-4067-8E7F-D378A5039021}"/>
              </a:ext>
            </a:extLst>
          </p:cNvPr>
          <p:cNvSpPr>
            <a:spLocks noGrp="1"/>
          </p:cNvSpPr>
          <p:nvPr>
            <p:ph type="title"/>
          </p:nvPr>
        </p:nvSpPr>
        <p:spPr>
          <a:xfrm>
            <a:off x="625135" y="0"/>
            <a:ext cx="10515600" cy="1325563"/>
          </a:xfrm>
        </p:spPr>
        <p:txBody>
          <a:bodyPr/>
          <a:lstStyle/>
          <a:p>
            <a:r>
              <a:rPr lang="en-IN" dirty="0" err="1">
                <a:solidFill>
                  <a:schemeClr val="accent2">
                    <a:lumMod val="50000"/>
                  </a:schemeClr>
                </a:solidFill>
              </a:rPr>
              <a:t>Github</a:t>
            </a:r>
            <a:r>
              <a:rPr lang="en-IN" dirty="0">
                <a:solidFill>
                  <a:schemeClr val="accent2">
                    <a:lumMod val="50000"/>
                  </a:schemeClr>
                </a:solidFill>
              </a:rPr>
              <a:t> setup</a:t>
            </a:r>
          </a:p>
        </p:txBody>
      </p:sp>
      <p:sp>
        <p:nvSpPr>
          <p:cNvPr id="3" name="Content Placeholder 2">
            <a:extLst>
              <a:ext uri="{FF2B5EF4-FFF2-40B4-BE49-F238E27FC236}">
                <a16:creationId xmlns:a16="http://schemas.microsoft.com/office/drawing/2014/main" id="{60162721-C3DA-47FF-B8CE-72984E3B00C1}"/>
              </a:ext>
            </a:extLst>
          </p:cNvPr>
          <p:cNvSpPr>
            <a:spLocks noGrp="1"/>
          </p:cNvSpPr>
          <p:nvPr>
            <p:ph idx="1"/>
          </p:nvPr>
        </p:nvSpPr>
        <p:spPr>
          <a:xfrm>
            <a:off x="772357" y="5702607"/>
            <a:ext cx="5959137" cy="260552"/>
          </a:xfrm>
        </p:spPr>
        <p:txBody>
          <a:bodyPr>
            <a:normAutofit fontScale="77500" lnSpcReduction="20000"/>
          </a:bodyPr>
          <a:lstStyle/>
          <a:p>
            <a:pPr marL="0" indent="0">
              <a:buNone/>
            </a:pPr>
            <a:r>
              <a:rPr lang="en-IN" sz="1800" dirty="0">
                <a:hlinkClick r:id="rId2"/>
              </a:rPr>
              <a:t>https://github.com/skishore04/Tracking-a-Lost-Person.git</a:t>
            </a:r>
            <a:endParaRPr lang="en-IN" sz="1800" dirty="0"/>
          </a:p>
        </p:txBody>
      </p:sp>
      <p:pic>
        <p:nvPicPr>
          <p:cNvPr id="5" name="Picture 4">
            <a:extLst>
              <a:ext uri="{FF2B5EF4-FFF2-40B4-BE49-F238E27FC236}">
                <a16:creationId xmlns:a16="http://schemas.microsoft.com/office/drawing/2014/main" id="{875F169A-1CB6-8C1F-6DF6-4FB907A01731}"/>
              </a:ext>
            </a:extLst>
          </p:cNvPr>
          <p:cNvPicPr>
            <a:picLocks noChangeAspect="1"/>
          </p:cNvPicPr>
          <p:nvPr/>
        </p:nvPicPr>
        <p:blipFill rotWithShape="1">
          <a:blip r:embed="rId3"/>
          <a:srcRect t="3753" b="22330"/>
          <a:stretch/>
        </p:blipFill>
        <p:spPr>
          <a:xfrm>
            <a:off x="838200" y="1065011"/>
            <a:ext cx="5180859" cy="2885243"/>
          </a:xfrm>
          <a:prstGeom prst="rect">
            <a:avLst/>
          </a:prstGeom>
        </p:spPr>
      </p:pic>
      <p:sp>
        <p:nvSpPr>
          <p:cNvPr id="10" name="TextBox 9">
            <a:extLst>
              <a:ext uri="{FF2B5EF4-FFF2-40B4-BE49-F238E27FC236}">
                <a16:creationId xmlns:a16="http://schemas.microsoft.com/office/drawing/2014/main" id="{993B4E28-56A3-2F17-A31F-33F96A98D634}"/>
              </a:ext>
            </a:extLst>
          </p:cNvPr>
          <p:cNvSpPr txBox="1"/>
          <p:nvPr/>
        </p:nvSpPr>
        <p:spPr>
          <a:xfrm>
            <a:off x="783454" y="6188796"/>
            <a:ext cx="6072326" cy="369332"/>
          </a:xfrm>
          <a:prstGeom prst="rect">
            <a:avLst/>
          </a:prstGeom>
          <a:noFill/>
        </p:spPr>
        <p:txBody>
          <a:bodyPr wrap="square" rtlCol="0">
            <a:spAutoFit/>
          </a:bodyPr>
          <a:lstStyle/>
          <a:p>
            <a:r>
              <a:rPr lang="en-IN" dirty="0"/>
              <a:t>https://github.com/AshrithBade</a:t>
            </a:r>
          </a:p>
        </p:txBody>
      </p:sp>
      <p:sp>
        <p:nvSpPr>
          <p:cNvPr id="12" name="TextBox 11">
            <a:extLst>
              <a:ext uri="{FF2B5EF4-FFF2-40B4-BE49-F238E27FC236}">
                <a16:creationId xmlns:a16="http://schemas.microsoft.com/office/drawing/2014/main" id="{9FCE89DE-1A63-882F-C979-647A986835EE}"/>
              </a:ext>
            </a:extLst>
          </p:cNvPr>
          <p:cNvSpPr txBox="1"/>
          <p:nvPr/>
        </p:nvSpPr>
        <p:spPr>
          <a:xfrm>
            <a:off x="772357" y="5888924"/>
            <a:ext cx="6094520" cy="369332"/>
          </a:xfrm>
          <a:prstGeom prst="rect">
            <a:avLst/>
          </a:prstGeom>
          <a:noFill/>
        </p:spPr>
        <p:txBody>
          <a:bodyPr wrap="square">
            <a:spAutoFit/>
          </a:bodyPr>
          <a:lstStyle/>
          <a:p>
            <a:r>
              <a:rPr lang="en-IN" dirty="0"/>
              <a:t>https://github.com/kashettisagar03</a:t>
            </a:r>
          </a:p>
        </p:txBody>
      </p:sp>
      <p:pic>
        <p:nvPicPr>
          <p:cNvPr id="14" name="Picture 13">
            <a:extLst>
              <a:ext uri="{FF2B5EF4-FFF2-40B4-BE49-F238E27FC236}">
                <a16:creationId xmlns:a16="http://schemas.microsoft.com/office/drawing/2014/main" id="{D7047F46-B165-11FB-6B80-746125EC6A47}"/>
              </a:ext>
            </a:extLst>
          </p:cNvPr>
          <p:cNvPicPr>
            <a:picLocks noChangeAspect="1"/>
          </p:cNvPicPr>
          <p:nvPr/>
        </p:nvPicPr>
        <p:blipFill rotWithShape="1">
          <a:blip r:embed="rId4"/>
          <a:srcRect t="3685" b="6189"/>
          <a:stretch/>
        </p:blipFill>
        <p:spPr>
          <a:xfrm>
            <a:off x="6172942" y="1025117"/>
            <a:ext cx="5256003" cy="2664585"/>
          </a:xfrm>
          <a:prstGeom prst="rect">
            <a:avLst/>
          </a:prstGeom>
        </p:spPr>
      </p:pic>
      <p:sp>
        <p:nvSpPr>
          <p:cNvPr id="16" name="TextBox 15">
            <a:extLst>
              <a:ext uri="{FF2B5EF4-FFF2-40B4-BE49-F238E27FC236}">
                <a16:creationId xmlns:a16="http://schemas.microsoft.com/office/drawing/2014/main" id="{24FA1212-C288-FFAA-C891-1F3794A5AADA}"/>
              </a:ext>
            </a:extLst>
          </p:cNvPr>
          <p:cNvSpPr txBox="1"/>
          <p:nvPr/>
        </p:nvSpPr>
        <p:spPr>
          <a:xfrm>
            <a:off x="783454" y="6444573"/>
            <a:ext cx="6094520" cy="369332"/>
          </a:xfrm>
          <a:prstGeom prst="rect">
            <a:avLst/>
          </a:prstGeom>
          <a:noFill/>
        </p:spPr>
        <p:txBody>
          <a:bodyPr wrap="square">
            <a:spAutoFit/>
          </a:bodyPr>
          <a:lstStyle/>
          <a:p>
            <a:r>
              <a:rPr lang="en-IN" dirty="0"/>
              <a:t>https://github.com/Bhargav240</a:t>
            </a:r>
          </a:p>
        </p:txBody>
      </p:sp>
      <p:sp>
        <p:nvSpPr>
          <p:cNvPr id="20" name="TextBox 19">
            <a:extLst>
              <a:ext uri="{FF2B5EF4-FFF2-40B4-BE49-F238E27FC236}">
                <a16:creationId xmlns:a16="http://schemas.microsoft.com/office/drawing/2014/main" id="{B36207E3-DE44-05FF-E166-A3ECCC1E7794}"/>
              </a:ext>
            </a:extLst>
          </p:cNvPr>
          <p:cNvSpPr txBox="1"/>
          <p:nvPr/>
        </p:nvSpPr>
        <p:spPr>
          <a:xfrm>
            <a:off x="976544" y="4207181"/>
            <a:ext cx="5042515" cy="1200329"/>
          </a:xfrm>
          <a:prstGeom prst="rect">
            <a:avLst/>
          </a:prstGeom>
          <a:noFill/>
        </p:spPr>
        <p:txBody>
          <a:bodyPr wrap="square">
            <a:spAutoFit/>
          </a:bodyPr>
          <a:lstStyle/>
          <a:p>
            <a:r>
              <a:rPr lang="en-US" dirty="0"/>
              <a:t>For the  Project tracking a lost person we are undergoing the process still the data base collection is going on still we just made the boot strap board and  established a initial connections</a:t>
            </a:r>
            <a:endParaRPr lang="en-IN" dirty="0"/>
          </a:p>
        </p:txBody>
      </p:sp>
    </p:spTree>
    <p:extLst>
      <p:ext uri="{BB962C8B-B14F-4D97-AF65-F5344CB8AC3E}">
        <p14:creationId xmlns:p14="http://schemas.microsoft.com/office/powerpoint/2010/main" val="52004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E181-6CB8-4C66-9588-9712C8DB5DDC}"/>
              </a:ext>
            </a:extLst>
          </p:cNvPr>
          <p:cNvSpPr>
            <a:spLocks noGrp="1"/>
          </p:cNvSpPr>
          <p:nvPr>
            <p:ph type="title"/>
          </p:nvPr>
        </p:nvSpPr>
        <p:spPr/>
        <p:txBody>
          <a:bodyPr/>
          <a:lstStyle/>
          <a:p>
            <a:r>
              <a:rPr lang="en-IN" dirty="0">
                <a:solidFill>
                  <a:schemeClr val="accent2">
                    <a:lumMod val="50000"/>
                  </a:schemeClr>
                </a:solidFill>
              </a:rPr>
              <a:t>Division of work among the group members</a:t>
            </a:r>
          </a:p>
        </p:txBody>
      </p:sp>
      <p:graphicFrame>
        <p:nvGraphicFramePr>
          <p:cNvPr id="4" name="Table 4">
            <a:extLst>
              <a:ext uri="{FF2B5EF4-FFF2-40B4-BE49-F238E27FC236}">
                <a16:creationId xmlns:a16="http://schemas.microsoft.com/office/drawing/2014/main" id="{6CC7E86C-25A6-1742-3083-DFC90C20C8FB}"/>
              </a:ext>
            </a:extLst>
          </p:cNvPr>
          <p:cNvGraphicFramePr>
            <a:graphicFrameLocks noGrp="1"/>
          </p:cNvGraphicFramePr>
          <p:nvPr>
            <p:extLst>
              <p:ext uri="{D42A27DB-BD31-4B8C-83A1-F6EECF244321}">
                <p14:modId xmlns:p14="http://schemas.microsoft.com/office/powerpoint/2010/main" val="4027901501"/>
              </p:ext>
            </p:extLst>
          </p:nvPr>
        </p:nvGraphicFramePr>
        <p:xfrm>
          <a:off x="923278" y="2130641"/>
          <a:ext cx="9916356" cy="3701985"/>
        </p:xfrm>
        <a:graphic>
          <a:graphicData uri="http://schemas.openxmlformats.org/drawingml/2006/table">
            <a:tbl>
              <a:tblPr firstRow="1" bandRow="1">
                <a:tableStyleId>{5C22544A-7EE6-4342-B048-85BDC9FD1C3A}</a:tableStyleId>
              </a:tblPr>
              <a:tblGrid>
                <a:gridCol w="3305452">
                  <a:extLst>
                    <a:ext uri="{9D8B030D-6E8A-4147-A177-3AD203B41FA5}">
                      <a16:colId xmlns:a16="http://schemas.microsoft.com/office/drawing/2014/main" val="178686428"/>
                    </a:ext>
                  </a:extLst>
                </a:gridCol>
                <a:gridCol w="3305452">
                  <a:extLst>
                    <a:ext uri="{9D8B030D-6E8A-4147-A177-3AD203B41FA5}">
                      <a16:colId xmlns:a16="http://schemas.microsoft.com/office/drawing/2014/main" val="133282"/>
                    </a:ext>
                  </a:extLst>
                </a:gridCol>
                <a:gridCol w="3305452">
                  <a:extLst>
                    <a:ext uri="{9D8B030D-6E8A-4147-A177-3AD203B41FA5}">
                      <a16:colId xmlns:a16="http://schemas.microsoft.com/office/drawing/2014/main" val="2072493547"/>
                    </a:ext>
                  </a:extLst>
                </a:gridCol>
              </a:tblGrid>
              <a:tr h="740397">
                <a:tc>
                  <a:txBody>
                    <a:bodyPr/>
                    <a:lstStyle/>
                    <a:p>
                      <a:pPr algn="ctr"/>
                      <a:r>
                        <a:rPr lang="en-US" dirty="0"/>
                        <a:t>Roll Number</a:t>
                      </a:r>
                      <a:endParaRPr lang="en-IN" dirty="0"/>
                    </a:p>
                  </a:txBody>
                  <a:tcPr/>
                </a:tc>
                <a:tc>
                  <a:txBody>
                    <a:bodyPr/>
                    <a:lstStyle/>
                    <a:p>
                      <a:pPr algn="ctr"/>
                      <a:r>
                        <a:rPr lang="en-US" dirty="0"/>
                        <a:t>Name</a:t>
                      </a:r>
                      <a:endParaRPr lang="en-IN" dirty="0"/>
                    </a:p>
                  </a:txBody>
                  <a:tcPr/>
                </a:tc>
                <a:tc>
                  <a:txBody>
                    <a:bodyPr/>
                    <a:lstStyle/>
                    <a:p>
                      <a:pPr algn="ctr"/>
                      <a:r>
                        <a:rPr lang="en-US" dirty="0"/>
                        <a:t>Work</a:t>
                      </a:r>
                      <a:endParaRPr lang="en-IN" dirty="0"/>
                    </a:p>
                  </a:txBody>
                  <a:tcPr/>
                </a:tc>
                <a:extLst>
                  <a:ext uri="{0D108BD9-81ED-4DB2-BD59-A6C34878D82A}">
                    <a16:rowId xmlns:a16="http://schemas.microsoft.com/office/drawing/2014/main" val="2858752971"/>
                  </a:ext>
                </a:extLst>
              </a:tr>
              <a:tr h="740397">
                <a:tc>
                  <a:txBody>
                    <a:bodyPr/>
                    <a:lstStyle/>
                    <a:p>
                      <a:pPr algn="ctr"/>
                      <a:r>
                        <a:rPr lang="en-US" dirty="0"/>
                        <a:t>2110030164</a:t>
                      </a:r>
                      <a:endParaRPr lang="en-IN" dirty="0"/>
                    </a:p>
                  </a:txBody>
                  <a:tcPr/>
                </a:tc>
                <a:tc>
                  <a:txBody>
                    <a:bodyPr/>
                    <a:lstStyle/>
                    <a:p>
                      <a:pPr algn="ctr"/>
                      <a:r>
                        <a:rPr lang="en-US" dirty="0"/>
                        <a:t>Sagar</a:t>
                      </a:r>
                      <a:endParaRPr lang="en-IN" dirty="0"/>
                    </a:p>
                  </a:txBody>
                  <a:tcPr/>
                </a:tc>
                <a:tc>
                  <a:txBody>
                    <a:bodyPr/>
                    <a:lstStyle/>
                    <a:p>
                      <a:r>
                        <a:rPr lang="en-IN" dirty="0"/>
                        <a:t>Front–end and Documentation</a:t>
                      </a:r>
                    </a:p>
                  </a:txBody>
                  <a:tcPr/>
                </a:tc>
                <a:extLst>
                  <a:ext uri="{0D108BD9-81ED-4DB2-BD59-A6C34878D82A}">
                    <a16:rowId xmlns:a16="http://schemas.microsoft.com/office/drawing/2014/main" val="1757067451"/>
                  </a:ext>
                </a:extLst>
              </a:tr>
              <a:tr h="740397">
                <a:tc>
                  <a:txBody>
                    <a:bodyPr/>
                    <a:lstStyle/>
                    <a:p>
                      <a:pPr algn="ctr"/>
                      <a:r>
                        <a:rPr lang="en-US" dirty="0"/>
                        <a:t>2110030316</a:t>
                      </a:r>
                      <a:endParaRPr lang="en-IN" dirty="0"/>
                    </a:p>
                  </a:txBody>
                  <a:tcPr/>
                </a:tc>
                <a:tc>
                  <a:txBody>
                    <a:bodyPr/>
                    <a:lstStyle/>
                    <a:p>
                      <a:pPr algn="ctr"/>
                      <a:r>
                        <a:rPr lang="en-US" dirty="0" err="1"/>
                        <a:t>B.Sai</a:t>
                      </a:r>
                      <a:r>
                        <a:rPr lang="en-US" dirty="0"/>
                        <a:t> Kishore</a:t>
                      </a:r>
                      <a:endParaRPr lang="en-IN" dirty="0"/>
                    </a:p>
                  </a:txBody>
                  <a:tcPr/>
                </a:tc>
                <a:tc>
                  <a:txBody>
                    <a:bodyPr/>
                    <a:lstStyle/>
                    <a:p>
                      <a:r>
                        <a:rPr lang="en-IN" dirty="0"/>
                        <a:t>Front-end and Back-end</a:t>
                      </a:r>
                    </a:p>
                  </a:txBody>
                  <a:tcPr/>
                </a:tc>
                <a:extLst>
                  <a:ext uri="{0D108BD9-81ED-4DB2-BD59-A6C34878D82A}">
                    <a16:rowId xmlns:a16="http://schemas.microsoft.com/office/drawing/2014/main" val="1531466061"/>
                  </a:ext>
                </a:extLst>
              </a:tr>
              <a:tr h="740397">
                <a:tc>
                  <a:txBody>
                    <a:bodyPr/>
                    <a:lstStyle/>
                    <a:p>
                      <a:pPr algn="ctr"/>
                      <a:r>
                        <a:rPr lang="en-US" dirty="0"/>
                        <a:t>2110030329</a:t>
                      </a:r>
                      <a:endParaRPr lang="en-IN" dirty="0"/>
                    </a:p>
                  </a:txBody>
                  <a:tcPr/>
                </a:tc>
                <a:tc>
                  <a:txBody>
                    <a:bodyPr/>
                    <a:lstStyle/>
                    <a:p>
                      <a:pPr algn="ctr"/>
                      <a:r>
                        <a:rPr lang="en-US" dirty="0" err="1"/>
                        <a:t>B.Ashrith</a:t>
                      </a:r>
                      <a:endParaRPr lang="en-IN" dirty="0"/>
                    </a:p>
                  </a:txBody>
                  <a:tcPr/>
                </a:tc>
                <a:tc>
                  <a:txBody>
                    <a:bodyPr/>
                    <a:lstStyle/>
                    <a:p>
                      <a:r>
                        <a:rPr lang="en-IN" dirty="0"/>
                        <a:t>Front-end and Content Designer</a:t>
                      </a:r>
                    </a:p>
                  </a:txBody>
                  <a:tcPr/>
                </a:tc>
                <a:extLst>
                  <a:ext uri="{0D108BD9-81ED-4DB2-BD59-A6C34878D82A}">
                    <a16:rowId xmlns:a16="http://schemas.microsoft.com/office/drawing/2014/main" val="3841442426"/>
                  </a:ext>
                </a:extLst>
              </a:tr>
              <a:tr h="740397">
                <a:tc>
                  <a:txBody>
                    <a:bodyPr/>
                    <a:lstStyle/>
                    <a:p>
                      <a:pPr algn="ctr"/>
                      <a:r>
                        <a:rPr lang="en-US" dirty="0"/>
                        <a:t>2110030342</a:t>
                      </a:r>
                      <a:endParaRPr lang="en-IN" dirty="0"/>
                    </a:p>
                  </a:txBody>
                  <a:tcPr/>
                </a:tc>
                <a:tc>
                  <a:txBody>
                    <a:bodyPr/>
                    <a:lstStyle/>
                    <a:p>
                      <a:pPr algn="ctr"/>
                      <a:r>
                        <a:rPr lang="en-US" dirty="0" err="1"/>
                        <a:t>P.Bhargavraj</a:t>
                      </a:r>
                      <a:endParaRPr lang="en-IN" dirty="0"/>
                    </a:p>
                  </a:txBody>
                  <a:tcPr/>
                </a:tc>
                <a:tc>
                  <a:txBody>
                    <a:bodyPr/>
                    <a:lstStyle/>
                    <a:p>
                      <a:r>
                        <a:rPr lang="en-IN" dirty="0"/>
                        <a:t>Database connectivity </a:t>
                      </a:r>
                    </a:p>
                  </a:txBody>
                  <a:tcPr/>
                </a:tc>
                <a:extLst>
                  <a:ext uri="{0D108BD9-81ED-4DB2-BD59-A6C34878D82A}">
                    <a16:rowId xmlns:a16="http://schemas.microsoft.com/office/drawing/2014/main" val="3338496591"/>
                  </a:ext>
                </a:extLst>
              </a:tr>
            </a:tbl>
          </a:graphicData>
        </a:graphic>
      </p:graphicFrame>
    </p:spTree>
    <p:extLst>
      <p:ext uri="{BB962C8B-B14F-4D97-AF65-F5344CB8AC3E}">
        <p14:creationId xmlns:p14="http://schemas.microsoft.com/office/powerpoint/2010/main" val="247713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18B2-4F24-4C89-A5D0-F8501987442F}"/>
              </a:ext>
            </a:extLst>
          </p:cNvPr>
          <p:cNvSpPr>
            <a:spLocks noGrp="1"/>
          </p:cNvSpPr>
          <p:nvPr>
            <p:ph type="title"/>
          </p:nvPr>
        </p:nvSpPr>
        <p:spPr/>
        <p:txBody>
          <a:bodyPr/>
          <a:lstStyle/>
          <a:p>
            <a:r>
              <a:rPr lang="en-IN" dirty="0">
                <a:solidFill>
                  <a:schemeClr val="accent2">
                    <a:lumMod val="50000"/>
                  </a:schemeClr>
                </a:solidFill>
              </a:rPr>
              <a:t>Problem statement and domain</a:t>
            </a:r>
          </a:p>
        </p:txBody>
      </p:sp>
      <p:sp>
        <p:nvSpPr>
          <p:cNvPr id="3" name="Content Placeholder 2">
            <a:extLst>
              <a:ext uri="{FF2B5EF4-FFF2-40B4-BE49-F238E27FC236}">
                <a16:creationId xmlns:a16="http://schemas.microsoft.com/office/drawing/2014/main" id="{DA0304B7-7EFB-4778-A43C-CF1BBB0CFB1F}"/>
              </a:ext>
            </a:extLst>
          </p:cNvPr>
          <p:cNvSpPr>
            <a:spLocks noGrp="1"/>
          </p:cNvSpPr>
          <p:nvPr>
            <p:ph idx="1"/>
          </p:nvPr>
        </p:nvSpPr>
        <p:spPr>
          <a:xfrm>
            <a:off x="838200" y="1935331"/>
            <a:ext cx="7133948" cy="4339285"/>
          </a:xfrm>
        </p:spPr>
        <p:txBody>
          <a:bodyPr/>
          <a:lstStyle/>
          <a:p>
            <a:r>
              <a:rPr lang="en-US" dirty="0"/>
              <a:t>Around 54,750 children would have been reported missing in the last one year in India and only about half of them would have been traced</a:t>
            </a:r>
          </a:p>
          <a:p>
            <a:endParaRPr lang="en-US" dirty="0"/>
          </a:p>
          <a:p>
            <a:r>
              <a:rPr lang="en-US" dirty="0"/>
              <a:t>As per data on missing persons in Crime in India, a total of 2,90,439 people in year 2016, 3,05,267 people in 2017, and 3,47,524 people in 2018 have been reported as missing.</a:t>
            </a:r>
            <a:endParaRPr lang="en-IN" dirty="0"/>
          </a:p>
        </p:txBody>
      </p:sp>
      <p:pic>
        <p:nvPicPr>
          <p:cNvPr id="5" name="Picture 4">
            <a:extLst>
              <a:ext uri="{FF2B5EF4-FFF2-40B4-BE49-F238E27FC236}">
                <a16:creationId xmlns:a16="http://schemas.microsoft.com/office/drawing/2014/main" id="{A394D382-FE0C-A6D8-F32B-61CFF018810A}"/>
              </a:ext>
            </a:extLst>
          </p:cNvPr>
          <p:cNvPicPr>
            <a:picLocks noChangeAspect="1"/>
          </p:cNvPicPr>
          <p:nvPr/>
        </p:nvPicPr>
        <p:blipFill>
          <a:blip r:embed="rId2"/>
          <a:stretch>
            <a:fillRect/>
          </a:stretch>
        </p:blipFill>
        <p:spPr>
          <a:xfrm>
            <a:off x="8228214" y="1420426"/>
            <a:ext cx="3963785" cy="4339285"/>
          </a:xfrm>
          <a:prstGeom prst="rect">
            <a:avLst/>
          </a:prstGeom>
        </p:spPr>
      </p:pic>
    </p:spTree>
    <p:extLst>
      <p:ext uri="{BB962C8B-B14F-4D97-AF65-F5344CB8AC3E}">
        <p14:creationId xmlns:p14="http://schemas.microsoft.com/office/powerpoint/2010/main" val="401313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242889" y="211359"/>
            <a:ext cx="7781544" cy="859055"/>
          </a:xfrm>
        </p:spPr>
        <p:txBody>
          <a:bodyPr>
            <a:normAutofit/>
          </a:bodyPr>
          <a:lstStyle/>
          <a:p>
            <a:r>
              <a:rPr kumimoji="0" lang="en-IN" sz="4400" b="0" i="0" u="sng" strike="noStrike" kern="1200" cap="all" spc="0" normalizeH="0" baseline="0" noProof="0" dirty="0">
                <a:ln>
                  <a:noFill/>
                </a:ln>
                <a:solidFill>
                  <a:schemeClr val="bg2">
                    <a:lumMod val="10000"/>
                  </a:schemeClr>
                </a:solidFill>
                <a:effectLst/>
                <a:uLnTx/>
                <a:uFillTx/>
                <a:latin typeface="Algerian" panose="04020705040A02060702" pitchFamily="82" charset="0"/>
                <a:ea typeface="+mn-ea"/>
                <a:cs typeface="Times New Roman" panose="02020603050405020304" pitchFamily="18" charset="0"/>
              </a:rPr>
              <a:t>INTRODUCTION</a:t>
            </a:r>
            <a:endParaRPr lang="en-US" sz="4400" b="0" dirty="0">
              <a:solidFill>
                <a:schemeClr val="bg2">
                  <a:lumMod val="10000"/>
                </a:schemeClr>
              </a:solidFill>
              <a:latin typeface="Algerian" panose="04020705040A02060702" pitchFamily="82" charset="0"/>
            </a:endParaRP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203552" y="1177226"/>
            <a:ext cx="7078155" cy="4670425"/>
          </a:xfrm>
        </p:spPr>
        <p:txBody>
          <a:bodyPr>
            <a:noAutofit/>
          </a:bodyPr>
          <a:lstStyle/>
          <a:p>
            <a:pPr>
              <a:lnSpc>
                <a:spcPct val="100000"/>
              </a:lnSpc>
            </a:pPr>
            <a:r>
              <a:rPr lang="en-US" sz="2400" spc="0" dirty="0">
                <a:solidFill>
                  <a:schemeClr val="accent4">
                    <a:lumMod val="50000"/>
                  </a:schemeClr>
                </a:solidFill>
                <a:latin typeface="Times New Roman" panose="02020603050405020304" pitchFamily="18" charset="0"/>
                <a:cs typeface="Times New Roman" panose="02020603050405020304" pitchFamily="18" charset="0"/>
              </a:rPr>
              <a:t>On average, a child goes missing every 10 minutes in India, according to the women and child development ministry website for tracking missing children. At this rate, around 54,750 children would have been reported missing in the last one year in India and only about half of them would have been traced, if one goes by the police record on the missing children</a:t>
            </a:r>
            <a:r>
              <a:rPr lang="en-US" dirty="0">
                <a:solidFill>
                  <a:schemeClr val="accent4">
                    <a:lumMod val="50000"/>
                  </a:schemeClr>
                </a:solidFill>
                <a:latin typeface="Times New Roman" panose="02020603050405020304" pitchFamily="18" charset="0"/>
                <a:cs typeface="Times New Roman" panose="02020603050405020304" pitchFamily="18" charset="0"/>
              </a:rPr>
              <a:t>.</a:t>
            </a:r>
            <a:endParaRPr lang="en-US" sz="2400" spc="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3" name="Rectangle 2">
            <a:extLst>
              <a:ext uri="{FF2B5EF4-FFF2-40B4-BE49-F238E27FC236}">
                <a16:creationId xmlns:a16="http://schemas.microsoft.com/office/drawing/2014/main" id="{CD280B9F-6027-897C-90E7-1942C47DD5AD}"/>
              </a:ext>
            </a:extLst>
          </p:cNvPr>
          <p:cNvSpPr/>
          <p:nvPr/>
        </p:nvSpPr>
        <p:spPr>
          <a:xfrm>
            <a:off x="7297634" y="0"/>
            <a:ext cx="4894366" cy="685800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India does not bother about missing children - Article by Prof. Arindam  Chaudhuri; Deccan Chronicle Hyderabad - 11 May 2012 | News and Events">
            <a:extLst>
              <a:ext uri="{FF2B5EF4-FFF2-40B4-BE49-F238E27FC236}">
                <a16:creationId xmlns:a16="http://schemas.microsoft.com/office/drawing/2014/main" id="{6027ED43-1383-B4FA-E12C-6B396A724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1" b="32857"/>
          <a:stretch/>
        </p:blipFill>
        <p:spPr bwMode="auto">
          <a:xfrm>
            <a:off x="7321026" y="35510"/>
            <a:ext cx="4862511" cy="3984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AutoShape 4" descr="India's 50,000 missing children">
            <a:extLst>
              <a:ext uri="{FF2B5EF4-FFF2-40B4-BE49-F238E27FC236}">
                <a16:creationId xmlns:a16="http://schemas.microsoft.com/office/drawing/2014/main" id="{7E2FE616-83B0-FC30-3CCF-2B9A7C4C4396}"/>
              </a:ext>
            </a:extLst>
          </p:cNvPr>
          <p:cNvSpPr>
            <a:spLocks noChangeAspect="1" noChangeArrowheads="1"/>
          </p:cNvSpPr>
          <p:nvPr/>
        </p:nvSpPr>
        <p:spPr bwMode="auto">
          <a:xfrm>
            <a:off x="8724900" y="44910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CFE03DE7-B9E8-3810-4005-E84DCDAA5084}"/>
              </a:ext>
            </a:extLst>
          </p:cNvPr>
          <p:cNvPicPr>
            <a:picLocks noChangeAspect="1"/>
          </p:cNvPicPr>
          <p:nvPr/>
        </p:nvPicPr>
        <p:blipFill>
          <a:blip r:embed="rId4"/>
          <a:stretch>
            <a:fillRect/>
          </a:stretch>
        </p:blipFill>
        <p:spPr>
          <a:xfrm>
            <a:off x="7329487" y="4019550"/>
            <a:ext cx="4862511" cy="2838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4" descr="Missing Women and Children in India | 04 Feb 2020">
            <a:extLst>
              <a:ext uri="{FF2B5EF4-FFF2-40B4-BE49-F238E27FC236}">
                <a16:creationId xmlns:a16="http://schemas.microsoft.com/office/drawing/2014/main" id="{27FD7403-CB8E-A493-D46E-85C23A0AD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9" y="3903441"/>
            <a:ext cx="62484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21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321B2A-C231-D645-5644-6B5476BB95A1}"/>
              </a:ext>
            </a:extLst>
          </p:cNvPr>
          <p:cNvSpPr/>
          <p:nvPr/>
        </p:nvSpPr>
        <p:spPr>
          <a:xfrm>
            <a:off x="0" y="0"/>
            <a:ext cx="5317724" cy="685800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84" name="Picture 12" descr="Missing Persons' Ad Takes Jab At Congressman For Not Visiting More Often">
            <a:extLst>
              <a:ext uri="{FF2B5EF4-FFF2-40B4-BE49-F238E27FC236}">
                <a16:creationId xmlns:a16="http://schemas.microsoft.com/office/drawing/2014/main" id="{EA44DC2C-6D8C-EECE-7277-33E8400FB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17237">
            <a:off x="2451473" y="3297384"/>
            <a:ext cx="2471886" cy="3291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649375" y="143464"/>
            <a:ext cx="5655609" cy="1243584"/>
          </a:xfrm>
        </p:spPr>
        <p:txBody>
          <a:bodyPr/>
          <a:lstStyle/>
          <a:p>
            <a:r>
              <a:rPr kumimoji="0" lang="en-US" sz="4000" b="0" i="0" u="sng" strike="noStrike" kern="1200" cap="all" spc="0" normalizeH="0" baseline="0" noProof="0" dirty="0">
                <a:ln>
                  <a:noFill/>
                </a:ln>
                <a:solidFill>
                  <a:schemeClr val="accent1">
                    <a:lumMod val="40000"/>
                    <a:lumOff val="60000"/>
                  </a:schemeClr>
                </a:solidFill>
                <a:effectLst/>
                <a:uLnTx/>
                <a:uFillTx/>
                <a:latin typeface="Algerian" panose="04020705040A02060702" pitchFamily="82" charset="0"/>
                <a:ea typeface="+mn-ea"/>
                <a:cs typeface="Times New Roman" panose="02020603050405020304" pitchFamily="18" charset="0"/>
              </a:rPr>
              <a:t>Problem Statement</a:t>
            </a:r>
            <a:br>
              <a:rPr kumimoji="0" lang="en-US" sz="4000" b="0" i="0" u="sng" strike="noStrike" kern="1200" cap="all" spc="0" normalizeH="0" baseline="0" noProof="0" dirty="0">
                <a:ln>
                  <a:noFill/>
                </a:ln>
                <a:solidFill>
                  <a:schemeClr val="accent1">
                    <a:lumMod val="40000"/>
                    <a:lumOff val="60000"/>
                  </a:schemeClr>
                </a:solidFill>
                <a:effectLst/>
                <a:uLnTx/>
                <a:uFillTx/>
                <a:latin typeface="Algerian" panose="04020705040A02060702" pitchFamily="82" charset="0"/>
                <a:ea typeface="+mn-ea"/>
                <a:cs typeface="Times New Roman" panose="02020603050405020304" pitchFamily="18" charset="0"/>
              </a:rPr>
            </a:br>
            <a:endParaRPr lang="en-GB" sz="4000" u="sng" dirty="0">
              <a:latin typeface="Algerian" panose="04020705040A02060702" pitchFamily="82" charset="0"/>
            </a:endParaRPr>
          </a:p>
        </p:txBody>
      </p:sp>
      <p:pic>
        <p:nvPicPr>
          <p:cNvPr id="3074" name="Picture 2" descr="How a Kerala family got their pet dog back from a gang of dog-kidnappers |  The News Minute">
            <a:extLst>
              <a:ext uri="{FF2B5EF4-FFF2-40B4-BE49-F238E27FC236}">
                <a16:creationId xmlns:a16="http://schemas.microsoft.com/office/drawing/2014/main" id="{09373666-E63A-C5B8-7EA2-B08994BC1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87819">
            <a:off x="2642418" y="388776"/>
            <a:ext cx="2181719" cy="2393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8" name="Picture 6" descr="Red Pin PNG Free Image | PNG All">
            <a:extLst>
              <a:ext uri="{FF2B5EF4-FFF2-40B4-BE49-F238E27FC236}">
                <a16:creationId xmlns:a16="http://schemas.microsoft.com/office/drawing/2014/main" id="{ED89DE7D-AD0F-9311-7342-785E3A189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915999" y="336716"/>
            <a:ext cx="569152" cy="5353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60-yr-old woman murdered, kin say gold chain missing | Hyderabad News -  Times of India">
            <a:extLst>
              <a:ext uri="{FF2B5EF4-FFF2-40B4-BE49-F238E27FC236}">
                <a16:creationId xmlns:a16="http://schemas.microsoft.com/office/drawing/2014/main" id="{DC7CAFA1-F082-E5CE-9A2B-0DE69C965D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05681">
            <a:off x="249397" y="4054822"/>
            <a:ext cx="2733594" cy="2495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d Pin PNG Free Image | PNG All">
            <a:extLst>
              <a:ext uri="{FF2B5EF4-FFF2-40B4-BE49-F238E27FC236}">
                <a16:creationId xmlns:a16="http://schemas.microsoft.com/office/drawing/2014/main" id="{81CC8B94-BC67-DAD3-EA0C-E352407C0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47042" y="4064400"/>
            <a:ext cx="569152" cy="5353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issing Persons India (@MissingPplIndia) / Twitter">
            <a:extLst>
              <a:ext uri="{FF2B5EF4-FFF2-40B4-BE49-F238E27FC236}">
                <a16:creationId xmlns:a16="http://schemas.microsoft.com/office/drawing/2014/main" id="{4B0BE281-5E9A-3AF3-1C5C-FF5E0AA09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030588">
            <a:off x="202420" y="1074459"/>
            <a:ext cx="2677645" cy="26776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ed Pin PNG Free Image | PNG All">
            <a:extLst>
              <a:ext uri="{FF2B5EF4-FFF2-40B4-BE49-F238E27FC236}">
                <a16:creationId xmlns:a16="http://schemas.microsoft.com/office/drawing/2014/main" id="{710897DD-CAEE-B622-F292-9348DA3AF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72090" y="983196"/>
            <a:ext cx="569152" cy="5353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d Pin PNG Free Image | PNG All">
            <a:extLst>
              <a:ext uri="{FF2B5EF4-FFF2-40B4-BE49-F238E27FC236}">
                <a16:creationId xmlns:a16="http://schemas.microsoft.com/office/drawing/2014/main" id="{C71B561F-A8FF-9684-DCC6-05F21EA84A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675067" y="3161525"/>
            <a:ext cx="569152" cy="5353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4E6291B-99B9-15D3-9A19-96C00A163BEF}"/>
              </a:ext>
            </a:extLst>
          </p:cNvPr>
          <p:cNvSpPr txBox="1"/>
          <p:nvPr/>
        </p:nvSpPr>
        <p:spPr>
          <a:xfrm>
            <a:off x="5455874" y="1250858"/>
            <a:ext cx="6827462" cy="6001643"/>
          </a:xfrm>
          <a:prstGeom prst="rect">
            <a:avLst/>
          </a:prstGeom>
          <a:noFill/>
        </p:spPr>
        <p:txBody>
          <a:bodyPr wrap="square">
            <a:spAutoFit/>
          </a:bodyPr>
          <a:lstStyle/>
          <a:p>
            <a:pPr marL="342900" indent="-342900">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Around 54,750 children would have been reported missing in the last one year in India and only about half of them would have been traced</a:t>
            </a:r>
          </a:p>
          <a:p>
            <a:pPr marL="342900" indent="-342900">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As per data on missing persons in Crime in India, a total of 2,90,439 people in year 2016, 3,05,267 people in 2017, and 3,47,524 people in 2018 have been reported as missing.</a:t>
            </a:r>
          </a:p>
          <a:p>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Many pets go missing every year in India.</a:t>
            </a:r>
          </a:p>
          <a:p>
            <a:pPr marL="342900" indent="-342900">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The crime data of the first quarter of this year has shown that 125 vehicles are being stolen every day.</a:t>
            </a:r>
          </a:p>
          <a:p>
            <a:pPr marL="342900" indent="-342900">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0860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9C24-F6AF-4CCF-9D66-0ABCAB5A628E}"/>
              </a:ext>
            </a:extLst>
          </p:cNvPr>
          <p:cNvSpPr>
            <a:spLocks noGrp="1"/>
          </p:cNvSpPr>
          <p:nvPr>
            <p:ph type="title"/>
          </p:nvPr>
        </p:nvSpPr>
        <p:spPr/>
        <p:txBody>
          <a:bodyPr/>
          <a:lstStyle/>
          <a:p>
            <a:r>
              <a:rPr lang="en-IN" dirty="0">
                <a:solidFill>
                  <a:schemeClr val="accent2">
                    <a:lumMod val="50000"/>
                  </a:schemeClr>
                </a:solidFill>
              </a:rPr>
              <a:t>Solutions</a:t>
            </a:r>
          </a:p>
        </p:txBody>
      </p:sp>
      <p:sp>
        <p:nvSpPr>
          <p:cNvPr id="3" name="Content Placeholder 2">
            <a:extLst>
              <a:ext uri="{FF2B5EF4-FFF2-40B4-BE49-F238E27FC236}">
                <a16:creationId xmlns:a16="http://schemas.microsoft.com/office/drawing/2014/main" id="{8A7E5BF9-49EB-40A0-9E84-D30467DC69EA}"/>
              </a:ext>
            </a:extLst>
          </p:cNvPr>
          <p:cNvSpPr>
            <a:spLocks noGrp="1"/>
          </p:cNvSpPr>
          <p:nvPr>
            <p:ph idx="1"/>
          </p:nvPr>
        </p:nvSpPr>
        <p:spPr>
          <a:xfrm>
            <a:off x="656949" y="1509204"/>
            <a:ext cx="11150352" cy="4667759"/>
          </a:xfrm>
        </p:spPr>
        <p:txBody>
          <a:bodyPr>
            <a:normAutofit fontScale="77500" lnSpcReduction="20000"/>
          </a:bodyPr>
          <a:lstStyle/>
          <a:p>
            <a:pPr>
              <a:lnSpc>
                <a:spcPct val="120000"/>
              </a:lnSpc>
            </a:pPr>
            <a:r>
              <a:rPr lang="en-US" sz="3000" dirty="0">
                <a:latin typeface="Noto Serif" panose="02020600060500020200" pitchFamily="18" charset="0"/>
                <a:ea typeface="Noto Serif" panose="02020600060500020200" pitchFamily="18" charset="0"/>
                <a:cs typeface="Noto Serif" panose="02020600060500020200" pitchFamily="18" charset="0"/>
              </a:rPr>
              <a:t>To solve this problem </a:t>
            </a:r>
            <a:r>
              <a:rPr lang="en-US" sz="3000" b="0" i="0" dirty="0">
                <a:solidFill>
                  <a:srgbClr val="313131"/>
                </a:solidFill>
                <a:effectLst/>
                <a:latin typeface="Noto Serif" panose="020B0604020202020204" pitchFamily="18" charset="0"/>
              </a:rPr>
              <a:t>an app can be operated by any person by downloading it and the report about a missing person can be filed by just a click on a mobile.</a:t>
            </a:r>
          </a:p>
          <a:p>
            <a:pPr algn="l">
              <a:lnSpc>
                <a:spcPct val="120000"/>
              </a:lnSpc>
            </a:pPr>
            <a:r>
              <a:rPr lang="en-US" sz="3000" b="0" i="0" dirty="0">
                <a:solidFill>
                  <a:srgbClr val="313131"/>
                </a:solidFill>
                <a:effectLst/>
                <a:latin typeface="Noto Serif" panose="02020600060500020200" pitchFamily="18" charset="0"/>
              </a:rPr>
              <a:t> To streamline the process of matching the missing persons, with recovered persons, the app has been developed. The app also has a feature to enter details of the traced persons kept in orphanage homes.</a:t>
            </a:r>
          </a:p>
          <a:p>
            <a:pPr algn="l">
              <a:lnSpc>
                <a:spcPct val="120000"/>
              </a:lnSpc>
            </a:pPr>
            <a:r>
              <a:rPr lang="en-US" sz="3000" b="0" i="0" dirty="0">
                <a:solidFill>
                  <a:srgbClr val="313131"/>
                </a:solidFill>
                <a:effectLst/>
                <a:latin typeface="Noto Serif" panose="02020600060500020200" pitchFamily="18" charset="0"/>
              </a:rPr>
              <a:t>The public can make use of the search feature by putting various filters according to age, sex, date of missing etc.</a:t>
            </a:r>
          </a:p>
          <a:p>
            <a:pPr algn="l">
              <a:lnSpc>
                <a:spcPct val="120000"/>
              </a:lnSpc>
            </a:pPr>
            <a:r>
              <a:rPr lang="en-US" sz="3000" b="0" i="0" dirty="0">
                <a:solidFill>
                  <a:srgbClr val="313131"/>
                </a:solidFill>
                <a:effectLst/>
                <a:latin typeface="Noto Serif" panose="02020600060500020200" pitchFamily="18" charset="0"/>
              </a:rPr>
              <a:t>The app also uses facial recognition to trace missing children. It can be used by parents to report missing children and by vigilant residents to report any vulnerable children found on the streets.</a:t>
            </a:r>
          </a:p>
          <a:p>
            <a:endParaRPr lang="en-IN" dirty="0"/>
          </a:p>
        </p:txBody>
      </p:sp>
    </p:spTree>
    <p:extLst>
      <p:ext uri="{BB962C8B-B14F-4D97-AF65-F5344CB8AC3E}">
        <p14:creationId xmlns:p14="http://schemas.microsoft.com/office/powerpoint/2010/main" val="3735240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C607-0321-4664-A0D0-86C179313E4F}"/>
              </a:ext>
            </a:extLst>
          </p:cNvPr>
          <p:cNvSpPr>
            <a:spLocks noGrp="1"/>
          </p:cNvSpPr>
          <p:nvPr>
            <p:ph type="title"/>
          </p:nvPr>
        </p:nvSpPr>
        <p:spPr>
          <a:xfrm>
            <a:off x="838200" y="187571"/>
            <a:ext cx="10515600" cy="1325563"/>
          </a:xfrm>
        </p:spPr>
        <p:txBody>
          <a:bodyPr/>
          <a:lstStyle/>
          <a:p>
            <a:r>
              <a:rPr lang="en-IN" dirty="0">
                <a:solidFill>
                  <a:schemeClr val="accent2">
                    <a:lumMod val="50000"/>
                  </a:schemeClr>
                </a:solidFill>
              </a:rPr>
              <a:t>Proposed Algorithm Design Technique</a:t>
            </a:r>
          </a:p>
        </p:txBody>
      </p:sp>
      <p:pic>
        <p:nvPicPr>
          <p:cNvPr id="5" name="Content Placeholder 4">
            <a:extLst>
              <a:ext uri="{FF2B5EF4-FFF2-40B4-BE49-F238E27FC236}">
                <a16:creationId xmlns:a16="http://schemas.microsoft.com/office/drawing/2014/main" id="{BD126AF6-B202-01C8-7AA8-85DA72F60DA7}"/>
              </a:ext>
            </a:extLst>
          </p:cNvPr>
          <p:cNvPicPr>
            <a:picLocks noGrp="1" noChangeAspect="1"/>
          </p:cNvPicPr>
          <p:nvPr>
            <p:ph idx="1"/>
          </p:nvPr>
        </p:nvPicPr>
        <p:blipFill>
          <a:blip r:embed="rId2"/>
          <a:stretch>
            <a:fillRect/>
          </a:stretch>
        </p:blipFill>
        <p:spPr>
          <a:xfrm>
            <a:off x="1336388" y="1794759"/>
            <a:ext cx="6128972" cy="3851439"/>
          </a:xfrm>
        </p:spPr>
      </p:pic>
    </p:spTree>
    <p:extLst>
      <p:ext uri="{BB962C8B-B14F-4D97-AF65-F5344CB8AC3E}">
        <p14:creationId xmlns:p14="http://schemas.microsoft.com/office/powerpoint/2010/main" val="1873897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C6C6-E64A-CF9A-E486-26D4CE3861BB}"/>
              </a:ext>
            </a:extLst>
          </p:cNvPr>
          <p:cNvSpPr>
            <a:spLocks noGrp="1"/>
          </p:cNvSpPr>
          <p:nvPr>
            <p:ph type="title"/>
          </p:nvPr>
        </p:nvSpPr>
        <p:spPr>
          <a:xfrm>
            <a:off x="838200" y="365125"/>
            <a:ext cx="8412332" cy="657635"/>
          </a:xfrm>
        </p:spPr>
        <p:txBody>
          <a:bodyPr>
            <a:normAutofit fontScale="90000"/>
          </a:bodyPr>
          <a:lstStyle/>
          <a:p>
            <a:r>
              <a:rPr lang="en-IN" dirty="0"/>
              <a:t>Sample application Images</a:t>
            </a:r>
            <a:br>
              <a:rPr lang="en-IN" dirty="0"/>
            </a:br>
            <a:endParaRPr lang="en-IN" dirty="0"/>
          </a:p>
        </p:txBody>
      </p:sp>
      <p:pic>
        <p:nvPicPr>
          <p:cNvPr id="5" name="Picture 4">
            <a:extLst>
              <a:ext uri="{FF2B5EF4-FFF2-40B4-BE49-F238E27FC236}">
                <a16:creationId xmlns:a16="http://schemas.microsoft.com/office/drawing/2014/main" id="{EBFBF57A-B0AC-AC63-61AC-BA7804290F7B}"/>
              </a:ext>
            </a:extLst>
          </p:cNvPr>
          <p:cNvPicPr>
            <a:picLocks noChangeAspect="1"/>
          </p:cNvPicPr>
          <p:nvPr/>
        </p:nvPicPr>
        <p:blipFill>
          <a:blip r:embed="rId2"/>
          <a:stretch>
            <a:fillRect/>
          </a:stretch>
        </p:blipFill>
        <p:spPr>
          <a:xfrm>
            <a:off x="3098306" y="1022760"/>
            <a:ext cx="2769833" cy="4924148"/>
          </a:xfrm>
          <a:prstGeom prst="rect">
            <a:avLst/>
          </a:prstGeom>
        </p:spPr>
      </p:pic>
      <p:pic>
        <p:nvPicPr>
          <p:cNvPr id="7" name="Picture 6">
            <a:extLst>
              <a:ext uri="{FF2B5EF4-FFF2-40B4-BE49-F238E27FC236}">
                <a16:creationId xmlns:a16="http://schemas.microsoft.com/office/drawing/2014/main" id="{0B935AF9-BA5C-68C0-A1B7-C23D83FEAE71}"/>
              </a:ext>
            </a:extLst>
          </p:cNvPr>
          <p:cNvPicPr>
            <a:picLocks noChangeAspect="1"/>
          </p:cNvPicPr>
          <p:nvPr/>
        </p:nvPicPr>
        <p:blipFill>
          <a:blip r:embed="rId3"/>
          <a:stretch>
            <a:fillRect/>
          </a:stretch>
        </p:blipFill>
        <p:spPr>
          <a:xfrm>
            <a:off x="257426" y="1025371"/>
            <a:ext cx="2704083" cy="4807258"/>
          </a:xfrm>
          <a:prstGeom prst="rect">
            <a:avLst/>
          </a:prstGeom>
        </p:spPr>
      </p:pic>
      <p:pic>
        <p:nvPicPr>
          <p:cNvPr id="9" name="Picture 8">
            <a:extLst>
              <a:ext uri="{FF2B5EF4-FFF2-40B4-BE49-F238E27FC236}">
                <a16:creationId xmlns:a16="http://schemas.microsoft.com/office/drawing/2014/main" id="{187BDF5C-E70B-3990-3932-ED7EC3A276DE}"/>
              </a:ext>
            </a:extLst>
          </p:cNvPr>
          <p:cNvPicPr>
            <a:picLocks noChangeAspect="1"/>
          </p:cNvPicPr>
          <p:nvPr/>
        </p:nvPicPr>
        <p:blipFill>
          <a:blip r:embed="rId4"/>
          <a:stretch>
            <a:fillRect/>
          </a:stretch>
        </p:blipFill>
        <p:spPr>
          <a:xfrm>
            <a:off x="5868139" y="1022760"/>
            <a:ext cx="2840880" cy="5050453"/>
          </a:xfrm>
          <a:prstGeom prst="rect">
            <a:avLst/>
          </a:prstGeom>
        </p:spPr>
      </p:pic>
      <p:pic>
        <p:nvPicPr>
          <p:cNvPr id="13" name="Picture 12">
            <a:extLst>
              <a:ext uri="{FF2B5EF4-FFF2-40B4-BE49-F238E27FC236}">
                <a16:creationId xmlns:a16="http://schemas.microsoft.com/office/drawing/2014/main" id="{DB2F2F17-C644-5D18-D4A7-E9B95AB56846}"/>
              </a:ext>
            </a:extLst>
          </p:cNvPr>
          <p:cNvPicPr>
            <a:picLocks noChangeAspect="1"/>
          </p:cNvPicPr>
          <p:nvPr/>
        </p:nvPicPr>
        <p:blipFill>
          <a:blip r:embed="rId5"/>
          <a:stretch>
            <a:fillRect/>
          </a:stretch>
        </p:blipFill>
        <p:spPr>
          <a:xfrm>
            <a:off x="9250532" y="1291701"/>
            <a:ext cx="2404461" cy="4274598"/>
          </a:xfrm>
          <a:prstGeom prst="rect">
            <a:avLst/>
          </a:prstGeom>
        </p:spPr>
      </p:pic>
    </p:spTree>
    <p:extLst>
      <p:ext uri="{BB962C8B-B14F-4D97-AF65-F5344CB8AC3E}">
        <p14:creationId xmlns:p14="http://schemas.microsoft.com/office/powerpoint/2010/main" val="143326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273E7B-35EB-6870-EAD5-58CAC937E2CB}"/>
              </a:ext>
            </a:extLst>
          </p:cNvPr>
          <p:cNvPicPr>
            <a:picLocks noChangeAspect="1"/>
          </p:cNvPicPr>
          <p:nvPr/>
        </p:nvPicPr>
        <p:blipFill>
          <a:blip r:embed="rId2"/>
          <a:stretch>
            <a:fillRect/>
          </a:stretch>
        </p:blipFill>
        <p:spPr>
          <a:xfrm>
            <a:off x="1047564" y="509505"/>
            <a:ext cx="6347536" cy="5633438"/>
          </a:xfrm>
          <a:prstGeom prst="rect">
            <a:avLst/>
          </a:prstGeom>
        </p:spPr>
      </p:pic>
    </p:spTree>
    <p:extLst>
      <p:ext uri="{BB962C8B-B14F-4D97-AF65-F5344CB8AC3E}">
        <p14:creationId xmlns:p14="http://schemas.microsoft.com/office/powerpoint/2010/main" val="1376604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7B3-C5EC-48FF-ABB6-4CD4DCDE774E}"/>
              </a:ext>
            </a:extLst>
          </p:cNvPr>
          <p:cNvSpPr>
            <a:spLocks noGrp="1"/>
          </p:cNvSpPr>
          <p:nvPr>
            <p:ph type="title"/>
          </p:nvPr>
        </p:nvSpPr>
        <p:spPr/>
        <p:txBody>
          <a:bodyPr/>
          <a:lstStyle/>
          <a:p>
            <a:r>
              <a:rPr lang="en-IN" dirty="0">
                <a:solidFill>
                  <a:schemeClr val="accent2">
                    <a:lumMod val="50000"/>
                  </a:schemeClr>
                </a:solidFill>
              </a:rPr>
              <a:t>Data Structures needed</a:t>
            </a:r>
          </a:p>
        </p:txBody>
      </p:sp>
      <p:sp>
        <p:nvSpPr>
          <p:cNvPr id="3" name="Content Placeholder 2">
            <a:extLst>
              <a:ext uri="{FF2B5EF4-FFF2-40B4-BE49-F238E27FC236}">
                <a16:creationId xmlns:a16="http://schemas.microsoft.com/office/drawing/2014/main" id="{9F916CAF-A315-4FBB-AF10-D90D4319CD49}"/>
              </a:ext>
            </a:extLst>
          </p:cNvPr>
          <p:cNvSpPr>
            <a:spLocks noGrp="1"/>
          </p:cNvSpPr>
          <p:nvPr>
            <p:ph idx="1"/>
          </p:nvPr>
        </p:nvSpPr>
        <p:spPr/>
        <p:txBody>
          <a:bodyPr>
            <a:normAutofit/>
          </a:bodyPr>
          <a:lstStyle/>
          <a:p>
            <a:pPr marL="457200" indent="-457200">
              <a:buFont typeface="Wingdings" panose="05000000000000000000" pitchFamily="2" charset="2"/>
              <a:buChar char="§"/>
            </a:pPr>
            <a:r>
              <a:rPr lang="en-US" sz="3600" dirty="0">
                <a:solidFill>
                  <a:schemeClr val="accent4">
                    <a:lumMod val="50000"/>
                  </a:schemeClr>
                </a:solidFill>
              </a:rPr>
              <a:t>1. My SQL.</a:t>
            </a:r>
          </a:p>
          <a:p>
            <a:pPr marL="457200" indent="-457200">
              <a:buFont typeface="Wingdings" panose="05000000000000000000" pitchFamily="2" charset="2"/>
              <a:buChar char="§"/>
            </a:pPr>
            <a:r>
              <a:rPr lang="en-US" sz="3600" dirty="0">
                <a:solidFill>
                  <a:schemeClr val="accent4">
                    <a:lumMod val="50000"/>
                  </a:schemeClr>
                </a:solidFill>
              </a:rPr>
              <a:t>2. Terra ER.</a:t>
            </a:r>
          </a:p>
          <a:p>
            <a:pPr marL="457200" indent="-457200">
              <a:buFont typeface="Wingdings" panose="05000000000000000000" pitchFamily="2" charset="2"/>
              <a:buChar char="§"/>
            </a:pPr>
            <a:r>
              <a:rPr lang="en-US" sz="3600" dirty="0">
                <a:solidFill>
                  <a:schemeClr val="accent4">
                    <a:lumMod val="50000"/>
                  </a:schemeClr>
                </a:solidFill>
              </a:rPr>
              <a:t>3. ER Diagram</a:t>
            </a:r>
          </a:p>
          <a:p>
            <a:pPr marL="457200" indent="-457200">
              <a:buFont typeface="Wingdings" panose="05000000000000000000" pitchFamily="2" charset="2"/>
              <a:buChar char="§"/>
            </a:pPr>
            <a:r>
              <a:rPr lang="en-US" sz="3600" dirty="0">
                <a:solidFill>
                  <a:schemeClr val="accent4">
                    <a:lumMod val="50000"/>
                  </a:schemeClr>
                </a:solidFill>
              </a:rPr>
              <a:t>4.UML</a:t>
            </a:r>
          </a:p>
          <a:p>
            <a:pPr marL="457200" indent="-457200">
              <a:buFont typeface="Wingdings" panose="05000000000000000000" pitchFamily="2" charset="2"/>
              <a:buChar char="§"/>
            </a:pPr>
            <a:r>
              <a:rPr lang="en-US" sz="3600" dirty="0">
                <a:solidFill>
                  <a:schemeClr val="accent4">
                    <a:lumMod val="50000"/>
                  </a:schemeClr>
                </a:solidFill>
              </a:rPr>
              <a:t>5.Trees</a:t>
            </a:r>
          </a:p>
          <a:p>
            <a:pPr marL="0" indent="0">
              <a:buNone/>
            </a:pPr>
            <a:endParaRPr lang="en-IN" sz="3600" dirty="0"/>
          </a:p>
        </p:txBody>
      </p:sp>
      <p:pic>
        <p:nvPicPr>
          <p:cNvPr id="5" name="Picture 4">
            <a:extLst>
              <a:ext uri="{FF2B5EF4-FFF2-40B4-BE49-F238E27FC236}">
                <a16:creationId xmlns:a16="http://schemas.microsoft.com/office/drawing/2014/main" id="{5CFC0E4B-0817-43CA-A5E5-73ADBDE7410D}"/>
              </a:ext>
            </a:extLst>
          </p:cNvPr>
          <p:cNvPicPr>
            <a:picLocks noChangeAspect="1"/>
          </p:cNvPicPr>
          <p:nvPr/>
        </p:nvPicPr>
        <p:blipFill>
          <a:blip r:embed="rId2"/>
          <a:stretch>
            <a:fillRect/>
          </a:stretch>
        </p:blipFill>
        <p:spPr>
          <a:xfrm>
            <a:off x="7287728" y="1027906"/>
            <a:ext cx="2286198" cy="2286198"/>
          </a:xfrm>
          <a:prstGeom prst="rect">
            <a:avLst/>
          </a:prstGeom>
        </p:spPr>
      </p:pic>
      <p:pic>
        <p:nvPicPr>
          <p:cNvPr id="3074" name="Picture 2" descr="Download TerraER for Mac | MacUpdate">
            <a:extLst>
              <a:ext uri="{FF2B5EF4-FFF2-40B4-BE49-F238E27FC236}">
                <a16:creationId xmlns:a16="http://schemas.microsoft.com/office/drawing/2014/main" id="{D1FCCBE7-3DDC-3B90-9812-47E23AB69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3391694"/>
            <a:ext cx="2438400" cy="2438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686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TotalTime>
  <Words>527</Words>
  <Application>Microsoft Office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Algerian</vt:lpstr>
      <vt:lpstr>Arial</vt:lpstr>
      <vt:lpstr>Calibri</vt:lpstr>
      <vt:lpstr>Calibri Light</vt:lpstr>
      <vt:lpstr>Noto Serif</vt:lpstr>
      <vt:lpstr>Times New Roman</vt:lpstr>
      <vt:lpstr>Wingdings</vt:lpstr>
      <vt:lpstr>Office Theme</vt:lpstr>
      <vt:lpstr>Database Management Systems Tracking a Lost person</vt:lpstr>
      <vt:lpstr>Problem statement and domain</vt:lpstr>
      <vt:lpstr>INTRODUCTION</vt:lpstr>
      <vt:lpstr>Problem Statement </vt:lpstr>
      <vt:lpstr>Solutions</vt:lpstr>
      <vt:lpstr>Proposed Algorithm Design Technique</vt:lpstr>
      <vt:lpstr>Sample application Images </vt:lpstr>
      <vt:lpstr>PowerPoint Presentation</vt:lpstr>
      <vt:lpstr>Data Structures needed</vt:lpstr>
      <vt:lpstr>PowerPoint Presentation</vt:lpstr>
      <vt:lpstr>Github setup</vt:lpstr>
      <vt:lpstr>Division of work among the group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Algorithms Project Name</dc:title>
  <dc:creator>Deepthi Kalavala</dc:creator>
  <cp:lastModifiedBy>SAI KISHORE</cp:lastModifiedBy>
  <cp:revision>10</cp:revision>
  <dcterms:created xsi:type="dcterms:W3CDTF">2022-02-18T09:01:51Z</dcterms:created>
  <dcterms:modified xsi:type="dcterms:W3CDTF">2022-08-08T04:11:36Z</dcterms:modified>
</cp:coreProperties>
</file>